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9" r:id="rId1"/>
  </p:sldMasterIdLst>
  <p:notesMasterIdLst>
    <p:notesMasterId r:id="rId37"/>
  </p:notesMasterIdLst>
  <p:sldIdLst>
    <p:sldId id="256" r:id="rId2"/>
    <p:sldId id="276" r:id="rId3"/>
    <p:sldId id="298" r:id="rId4"/>
    <p:sldId id="271" r:id="rId5"/>
    <p:sldId id="299" r:id="rId6"/>
    <p:sldId id="295" r:id="rId7"/>
    <p:sldId id="266" r:id="rId8"/>
    <p:sldId id="287" r:id="rId9"/>
    <p:sldId id="288" r:id="rId10"/>
    <p:sldId id="290" r:id="rId11"/>
    <p:sldId id="296" r:id="rId12"/>
    <p:sldId id="270" r:id="rId13"/>
    <p:sldId id="294" r:id="rId14"/>
    <p:sldId id="274" r:id="rId15"/>
    <p:sldId id="275" r:id="rId16"/>
    <p:sldId id="277" r:id="rId17"/>
    <p:sldId id="258" r:id="rId18"/>
    <p:sldId id="278" r:id="rId19"/>
    <p:sldId id="279" r:id="rId20"/>
    <p:sldId id="259" r:id="rId21"/>
    <p:sldId id="280" r:id="rId22"/>
    <p:sldId id="292" r:id="rId23"/>
    <p:sldId id="289" r:id="rId24"/>
    <p:sldId id="261" r:id="rId25"/>
    <p:sldId id="281" r:id="rId26"/>
    <p:sldId id="264" r:id="rId27"/>
    <p:sldId id="283" r:id="rId28"/>
    <p:sldId id="285" r:id="rId29"/>
    <p:sldId id="297" r:id="rId30"/>
    <p:sldId id="260" r:id="rId31"/>
    <p:sldId id="265" r:id="rId32"/>
    <p:sldId id="286" r:id="rId33"/>
    <p:sldId id="293" r:id="rId34"/>
    <p:sldId id="272" r:id="rId35"/>
    <p:sldId id="273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6" d="100"/>
          <a:sy n="46" d="100"/>
        </p:scale>
        <p:origin x="-2076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5638748B-D9D1-4E99-B225-EBC0129E42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688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688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2A181E-95F9-4672-A7E0-1978F507A8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5BB20-C8EC-411D-BE35-484BBC5D62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8802C-CB21-4D62-B67A-A979663E61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28B43-DF65-4725-9002-DF0D36D593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D190A-270E-4533-9093-3E4F4EFBBA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048B7-E90E-4A5E-9E26-F7173AA04C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62A25-7AFF-4E9A-A92D-31107756E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F6330-F034-47F4-BAA4-BDC7CAF75C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D17B2-337C-4BD9-A7C0-D1AD8699A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86109-D01E-4472-8A71-23DC332B1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D7DA8-3AE0-41D7-AE28-BC8A8F58C6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2ED62-0131-41EA-8AD7-04AEE9FC8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66B54-6EDC-4BE3-BAD5-260D1EDFF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87661-01BD-443C-AA97-95EEB0BC2B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0A075-39FE-4D3F-B15F-76522A3A32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35843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4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4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4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4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4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4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5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5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5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5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5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5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5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85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5858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859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6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6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D00D173-3873-4EFC-AA2A-338AEB5C8D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86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89" r:id="rId2"/>
    <p:sldLayoutId id="2147483688" r:id="rId3"/>
    <p:sldLayoutId id="2147483687" r:id="rId4"/>
    <p:sldLayoutId id="2147483686" r:id="rId5"/>
    <p:sldLayoutId id="2147483685" r:id="rId6"/>
    <p:sldLayoutId id="2147483684" r:id="rId7"/>
    <p:sldLayoutId id="2147483683" r:id="rId8"/>
    <p:sldLayoutId id="2147483682" r:id="rId9"/>
    <p:sldLayoutId id="2147483681" r:id="rId10"/>
    <p:sldLayoutId id="2147483680" r:id="rId11"/>
    <p:sldLayoutId id="2147483679" r:id="rId12"/>
    <p:sldLayoutId id="2147483678" r:id="rId13"/>
    <p:sldLayoutId id="2147483677" r:id="rId14"/>
    <p:sldLayoutId id="214748367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lifeglobe.net/blogs/details?id=879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928934"/>
            <a:ext cx="6415110" cy="3429024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«Детский сад №78 комбинированного вида с татарским языком воспитания и обучения</a:t>
            </a: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Авиастроительного </a:t>
            </a:r>
            <a:r>
              <a:rPr lang="ru-RU" sz="180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 г.Казани</a:t>
            </a:r>
            <a: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Неделя «Путешествие в Австралию»</a:t>
            </a:r>
            <a:b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b="1" dirty="0" smtClean="0">
                <a:solidFill>
                  <a:srgbClr val="FFC000"/>
                </a:solidFill>
              </a:rPr>
              <a:t/>
            </a:r>
            <a:br>
              <a:rPr lang="ru-RU" sz="6600" b="1" dirty="0" smtClean="0">
                <a:solidFill>
                  <a:srgbClr val="FFC000"/>
                </a:solidFill>
              </a:rPr>
            </a:br>
            <a:r>
              <a:rPr lang="ru-RU" sz="4000" b="1" dirty="0" smtClean="0">
                <a:solidFill>
                  <a:srgbClr val="FFC000"/>
                </a:solidFill>
              </a:rPr>
              <a:t>Развитие </a:t>
            </a:r>
            <a:r>
              <a:rPr lang="ru-RU" sz="4000" b="1" smtClean="0">
                <a:solidFill>
                  <a:srgbClr val="FFC000"/>
                </a:solidFill>
              </a:rPr>
              <a:t>речи </a:t>
            </a:r>
            <a:r>
              <a:rPr lang="ru-RU" sz="4000" b="1" smtClean="0">
                <a:solidFill>
                  <a:srgbClr val="FFC000"/>
                </a:solidFill>
              </a:rPr>
              <a:t>на тему «Путешествие </a:t>
            </a:r>
            <a:r>
              <a:rPr lang="ru-RU" sz="4000" b="1" dirty="0" smtClean="0">
                <a:solidFill>
                  <a:srgbClr val="FFC000"/>
                </a:solidFill>
              </a:rPr>
              <a:t>в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Австралию»</a:t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Подготовительная к школе группа</a:t>
            </a:r>
            <a:endParaRPr lang="ru-RU" sz="40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9" descr="Австралия"/>
          <p:cNvPicPr>
            <a:picLocks noChangeAspect="1" noChangeArrowheads="1"/>
          </p:cNvPicPr>
          <p:nvPr/>
        </p:nvPicPr>
        <p:blipFill>
          <a:blip r:embed="rId3"/>
          <a:srcRect l="3907" t="4166" r="4688" b="2084"/>
          <a:stretch>
            <a:fillRect/>
          </a:stretch>
        </p:blipFill>
        <p:spPr bwMode="auto">
          <a:xfrm>
            <a:off x="5286380" y="3286124"/>
            <a:ext cx="3818070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Самая протяженная живая структура в мире – Большой Барьерный риф тоже находится в Австралии. Ее длина составляет 2600 км.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1442" name="Picture 2" descr="https://www.infoniac.ru/upload/medialibrary/3c1/3c1458a9441d5f6f18be0a613f53ef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96539"/>
            <a:ext cx="8858312" cy="59423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Тасмании самый чистый воздух в мире.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6562" name="Picture 2" descr="https://www.infoniac.ru/upload/medialibrary/399/3992c64f6e0095247ead19c75834fd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77765"/>
            <a:ext cx="8858312" cy="6123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4" descr="Аборигены Австралии"/>
          <p:cNvPicPr>
            <a:picLocks noChangeAspect="1" noChangeArrowheads="1"/>
          </p:cNvPicPr>
          <p:nvPr/>
        </p:nvPicPr>
        <p:blipFill>
          <a:blip r:embed="rId3"/>
          <a:srcRect l="1389" t="287" r="2381" b="4160"/>
          <a:stretch>
            <a:fillRect/>
          </a:stretch>
        </p:blipFill>
        <p:spPr bwMode="auto">
          <a:xfrm>
            <a:off x="142844" y="107512"/>
            <a:ext cx="8858312" cy="6613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8"/>
            <a:ext cx="3543328" cy="70328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Население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Плотность населения в Австралии рассчитывается в квадратных километрах на человека, а не в числе людей на квадратный километр, как в других странах.</a:t>
            </a:r>
          </a:p>
          <a:p>
            <a:pPr algn="just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Здесь один из самых низких уровней плотности населения в мире, которая составляет 3 человека на кВ. км. Средняя плотность населения в мире составляет 45 людей на кВ. км.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5538" name="Picture 2" descr="https://www.infoniac.ru/upload/medialibrary/dc5/dc5eb85b1f2d578a22848ff3721f5a4e.jpg"/>
          <p:cNvPicPr>
            <a:picLocks noChangeAspect="1" noChangeArrowheads="1"/>
          </p:cNvPicPr>
          <p:nvPr/>
        </p:nvPicPr>
        <p:blipFill>
          <a:blip r:embed="rId2"/>
          <a:srcRect t="2237"/>
          <a:stretch>
            <a:fillRect/>
          </a:stretch>
        </p:blipFill>
        <p:spPr bwMode="auto">
          <a:xfrm>
            <a:off x="142844" y="2357430"/>
            <a:ext cx="5134965" cy="40005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29322" y="2357430"/>
            <a:ext cx="2786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Австралии живет в 4 раза больше овец, чем людей.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" name="Picture 2" descr="https://www.infoniac.ru/upload/medialibrary/5b9/5b9a35bb70b3f3db3aefd84ddbed468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4214818"/>
            <a:ext cx="3533420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Татьяна\Pictures\Новая папка (2)\KakaduNationalPark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9032" y="1428736"/>
            <a:ext cx="8882124" cy="528641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44" y="142852"/>
            <a:ext cx="8858312" cy="1760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Большую часть территории страны занимают обширные пустыни и низменные территории. Тем не менее европейцы, ступившие на новую землю, неофициально называли её «зелёным континентом», потому что настоящие густые леса растут вдоль побережья и именно их-то и увидели путешественники в первую очередь.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Татьяна\Pictures\Новая папка (2)\735916866_australia-waterfal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928670"/>
            <a:ext cx="8858312" cy="578645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В южном полушарии, а именно там располагается Австралия, всё наоборот: с декабря по февраль - лето, к тому же природа и животный мир этой страны необычны и удивительны по красоте.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Татьяна\Pictures\Новая папка (2)\74786444.110706740.jpeg"/>
          <p:cNvPicPr>
            <a:picLocks noChangeAspect="1" noChangeArrowheads="1"/>
          </p:cNvPicPr>
          <p:nvPr/>
        </p:nvPicPr>
        <p:blipFill>
          <a:blip r:embed="rId2" cstate="email"/>
          <a:srcRect l="10140" t="11002" r="14824" b="11983"/>
          <a:stretch>
            <a:fillRect/>
          </a:stretch>
        </p:blipFill>
        <p:spPr bwMode="auto">
          <a:xfrm>
            <a:off x="214282" y="1928802"/>
            <a:ext cx="4556724" cy="3714776"/>
          </a:xfrm>
          <a:prstGeom prst="rect">
            <a:avLst/>
          </a:prstGeom>
          <a:noFill/>
        </p:spPr>
      </p:pic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878687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Многие дикие животные Австралии встречаются только здесь. Это утконосы и ехидны, разнообразные сумчатые (коалы, кенгуру), птичка киви, которая не умеет летать и вынюхивает насекомых, страусы эму. В Австралии обитает самое большое количество в мире ядовитых змей.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sz="half" idx="2"/>
          </p:nvPr>
        </p:nvSpPr>
        <p:spPr>
          <a:xfrm>
            <a:off x="4500562" y="1571612"/>
            <a:ext cx="4467228" cy="4000528"/>
          </a:xfrm>
        </p:spPr>
        <p:txBody>
          <a:bodyPr/>
          <a:lstStyle/>
          <a:p>
            <a:pPr algn="just">
              <a:buNone/>
            </a:pPr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Большинство австралийских млекопитающих сумчатые: на животе у них есть глубокая складка кожи, которая называется сумкой. Их детеныши рождаются совсем крошечными - длинной не более одного или полутора сантиметров, совсем слепыми и без волосяного покрова, лишенными способности к самостоятельной жизнедеятельности. 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effectLst/>
            </a:endParaRP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5715016"/>
            <a:ext cx="885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Сразу после рождения они перебираются в сумку, внутри которой находятся соски с молоком; детеныш присасывается к соску и мало-помалу подрастает.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86050" y="0"/>
            <a:ext cx="3543296" cy="72229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Кенгуру</a:t>
            </a:r>
          </a:p>
        </p:txBody>
      </p:sp>
      <p:sp>
        <p:nvSpPr>
          <p:cNvPr id="12301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3428992" y="142852"/>
            <a:ext cx="2428892" cy="500066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dirty="0" smtClean="0"/>
              <a:t>   </a:t>
            </a:r>
            <a:endParaRPr lang="ru-RU" sz="2800" dirty="0" smtClean="0">
              <a:solidFill>
                <a:srgbClr val="FFC000"/>
              </a:solidFill>
            </a:endParaRPr>
          </a:p>
        </p:txBody>
      </p:sp>
      <p:pic>
        <p:nvPicPr>
          <p:cNvPr id="8" name="Picture 2" descr="C:\Users\Татьяна\Pictures\Новая папка (2)\kenguru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1643050"/>
            <a:ext cx="6000793" cy="507209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58" y="714356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C000"/>
                </a:solidFill>
              </a:rPr>
              <a:t>	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Внешний вид - передние лапы короткие, что придает ему некоторое сходство с человеком, а задние, напротив, длинные и приспособлены для прыжков. Хвост длинный и сильный.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643050"/>
            <a:ext cx="271464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Кенгуру водятся на огромных пространствах полусухих прерий, живут в кустарниках под деревьями и во влажной зоне. </a:t>
            </a:r>
          </a:p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Рыжий кенгуру наиболее известен; он живет группами различной численности в прерии, где его легко было изучать зоологам, поскольку эти животные не очень боятся человека.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30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0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     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У кенгуру длинные и довольно большие уши. Они могут двигаться независимо одно от другого - это помогает животным улавливать самые слабые звуки. И действительно, кенгуру имеет сильно развитый слух.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142984"/>
            <a:ext cx="5072066" cy="5715016"/>
          </a:xfrm>
        </p:spPr>
        <p:txBody>
          <a:bodyPr/>
          <a:lstStyle/>
          <a:p>
            <a:pPr algn="just"/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Кенгуру не опирается на передние лапы, когда стоит на земле. Они служат животному для хватания предметов - пальцы очень хорошо приспособлены для этой цели.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effectLst/>
              <a:latin typeface="+mj-lt"/>
            </a:endParaRPr>
          </a:p>
          <a:p>
            <a:pPr algn="just"/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Иногда кенгуру борются между собой, чтобы установить свое господство. Дуэлянты становятся друг напротив друга, опираясь на задние лапы и хвост. Чтобы нанести удар, они хватают друг друга передними лапами, поднимают ноги, удерживаясь лишь на одном хвосте, и наносят ими мощные удары. Причиняя серьезные раны своими острыми когтями.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effectLst/>
              <a:latin typeface="+mj-lt"/>
            </a:endParaRPr>
          </a:p>
          <a:p>
            <a:pPr algn="just"/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Прежде чем покинуть сумку на животе матери, детеныш кенгуру находится в ней около восьми месяцев.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effectLst/>
              <a:latin typeface="+mj-lt"/>
            </a:endParaRPr>
          </a:p>
          <a:p>
            <a:pPr>
              <a:buNone/>
            </a:pPr>
            <a:endParaRPr lang="ru-RU" sz="1800" dirty="0"/>
          </a:p>
        </p:txBody>
      </p:sp>
      <p:pic>
        <p:nvPicPr>
          <p:cNvPr id="21506" name="Picture 2" descr="https://cdn.fishki.net/upload/post/201410/07/1312569/9_1.jpg"/>
          <p:cNvPicPr>
            <a:picLocks noChangeAspect="1" noChangeArrowheads="1"/>
          </p:cNvPicPr>
          <p:nvPr/>
        </p:nvPicPr>
        <p:blipFill>
          <a:blip r:embed="rId2"/>
          <a:srcRect l="15379" t="6309" r="25472" b="10094"/>
          <a:stretch>
            <a:fillRect/>
          </a:stretch>
        </p:blipFill>
        <p:spPr bwMode="auto">
          <a:xfrm>
            <a:off x="5214942" y="1357298"/>
            <a:ext cx="3714776" cy="5072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"/>
            <a:ext cx="9001156" cy="3786190"/>
          </a:xfrm>
        </p:spPr>
        <p:txBody>
          <a:bodyPr/>
          <a:lstStyle/>
          <a:p>
            <a:pPr algn="just"/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Часто случается, что самка кенгуру перестает кормить молоком детеныша, который уже находится в сумке, потому что другой, едва родившись занимает его место. Одновременно внутри нее развивается третий детеныш. Кенгуренок рождается слепым и голым, длинной в два сантиметра и весом всего один грамм.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effectLst/>
              <a:latin typeface="+mj-lt"/>
            </a:endParaRPr>
          </a:p>
          <a:p>
            <a:pPr algn="just"/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Для быстрого передвижения, например, в случае, когда их спугнут, кенгуру совершают длинные прыжки, пользуясь хвостом как рулем, а задними ногами - для толчка. Несмотря на большую массу - до 70 килограммов, они развивают высокую скорость.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effectLst/>
              <a:latin typeface="+mj-lt"/>
            </a:endParaRPr>
          </a:p>
          <a:p>
            <a:pPr algn="just"/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Хвост, который на конце становится тоньше, очень мускулист и может достигать одного метра в длину.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effectLst/>
              <a:latin typeface="+mj-lt"/>
            </a:endParaRPr>
          </a:p>
          <a:p>
            <a:pPr algn="just"/>
            <a:endParaRPr lang="ru-RU" sz="1800" dirty="0" smtClean="0">
              <a:solidFill>
                <a:schemeClr val="accent2">
                  <a:lumMod val="75000"/>
                </a:schemeClr>
              </a:solidFill>
              <a:effectLst/>
              <a:latin typeface="+mj-lt"/>
            </a:endParaRPr>
          </a:p>
          <a:p>
            <a:endParaRPr lang="ru-RU" dirty="0"/>
          </a:p>
        </p:txBody>
      </p:sp>
      <p:pic>
        <p:nvPicPr>
          <p:cNvPr id="52226" name="Picture 2" descr="http://globustur.spb.ru/resources/images/kangaroos%20pictures%20(4).jpg"/>
          <p:cNvPicPr>
            <a:picLocks noChangeAspect="1" noChangeArrowheads="1"/>
          </p:cNvPicPr>
          <p:nvPr/>
        </p:nvPicPr>
        <p:blipFill>
          <a:blip r:embed="rId2"/>
          <a:srcRect l="2040" t="23511" r="8571" b="2040"/>
          <a:stretch>
            <a:fillRect/>
          </a:stretch>
        </p:blipFill>
        <p:spPr bwMode="auto">
          <a:xfrm>
            <a:off x="3786182" y="3214686"/>
            <a:ext cx="5214974" cy="2714644"/>
          </a:xfrm>
          <a:prstGeom prst="rect">
            <a:avLst/>
          </a:prstGeom>
          <a:noFill/>
        </p:spPr>
      </p:pic>
      <p:pic>
        <p:nvPicPr>
          <p:cNvPr id="52228" name="Picture 4" descr="https://www.syl.ru/misc/i/ai/341505/19962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286124"/>
            <a:ext cx="2143140" cy="265749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44" y="5934670"/>
            <a:ext cx="90011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Древесный кенгуру - самый маленький из рыжих кенгуру. Нижние и верхние конечности у него не сильно отличаются длиной. Живет он в лесу, обычно на деревьях.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0"/>
            <a:ext cx="7758138" cy="3500438"/>
          </a:xfrm>
        </p:spPr>
        <p:txBody>
          <a:bodyPr/>
          <a:lstStyle/>
          <a:p>
            <a:pPr algn="just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cs typeface="Times New Roman" pitchFamily="18" charset="0"/>
              </a:rPr>
              <a:t>Официальное название, Австралия, происходит от латинского слова, которое переводится как «южная». Отрывки из легенд времён Древнего Рима о «неведомой южной земле» приводились в средневековых книгах о географии, однако подтверждения им не было вплоть до 29 апреля 1770 года, когда Джеймс Кук со своей командой на корабле «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cs typeface="Times New Roman" pitchFamily="18" charset="0"/>
              </a:rPr>
              <a:t>Индевор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cs typeface="Times New Roman" pitchFamily="18" charset="0"/>
              </a:rPr>
              <a:t>» остановился у восточных берегов, а в августе того же года провозгласил Новый Южный Уэльс (так он окрестил Австралию) владением английского короля.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8" name="Picture 4" descr="http://smitnews.ru/wp-content/uploads/2017/11/%D0%90%D0%B2%D1%81%D1%82%D1%80%D0%B0%D0%BB%D0%B8%D1%8F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094038"/>
            <a:ext cx="4500562" cy="376396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282" y="3429000"/>
            <a:ext cx="42148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Австралия уникальна тем, что это самый маленький континент и при этом самый большой остров. Это ещё и единственная в мире страна, занимающая территорию целого материка. Столица страны такая маленькая, что её с трудом можно отыскать на карте. 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714488"/>
            <a:ext cx="2500298" cy="57148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Коала</a:t>
            </a:r>
          </a:p>
        </p:txBody>
      </p:sp>
      <p:pic>
        <p:nvPicPr>
          <p:cNvPr id="8" name="Picture 2" descr="C:\Users\Татьяна\Pictures\Новая папка (2)\koala_1.jpg"/>
          <p:cNvPicPr>
            <a:picLocks noChangeAspect="1" noChangeArrowheads="1"/>
          </p:cNvPicPr>
          <p:nvPr/>
        </p:nvPicPr>
        <p:blipFill>
          <a:blip r:embed="rId3" cstate="email"/>
          <a:srcRect l="18036" t="3006" b="3807"/>
          <a:stretch>
            <a:fillRect/>
          </a:stretch>
        </p:blipFill>
        <p:spPr bwMode="auto">
          <a:xfrm>
            <a:off x="3022438" y="1643050"/>
            <a:ext cx="594832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142844" y="142852"/>
            <a:ext cx="88583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Это сумчатое похоже на медвежонка и весит около 15 килограммов. Коала покрыт серой шерстью, более светлой на животе. Передние лапы с острыми когтями хорошо приспособлены к жизни на деревьях, которую ведет этот зверь, и помогают ему ловко карабкаться.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5362" name="Picture 2" descr="https://avatars.mds.yandex.net/get-pdb/199965/27a62f34-0e52-4910-b70a-35a972e02398/s1200"/>
          <p:cNvPicPr>
            <a:picLocks noChangeAspect="1" noChangeArrowheads="1"/>
          </p:cNvPicPr>
          <p:nvPr/>
        </p:nvPicPr>
        <p:blipFill>
          <a:blip r:embed="rId4"/>
          <a:srcRect l="18750" r="25000"/>
          <a:stretch>
            <a:fillRect/>
          </a:stretch>
        </p:blipFill>
        <p:spPr bwMode="auto">
          <a:xfrm>
            <a:off x="214282" y="2786058"/>
            <a:ext cx="2589339" cy="34290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im0-tub-ru.yandex.net/i?id=0fb486956cc72100fd299d19d80aa391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071810"/>
            <a:ext cx="4786314" cy="361950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44" y="142852"/>
            <a:ext cx="88583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На дереве он проводит большую часть времени, редко спускаясь на землю. Эти животные водятся в восточной части Австралии, которая особенно богата эвкалиптовыми лесами.</a:t>
            </a:r>
          </a:p>
          <a:p>
            <a:pPr algn="just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Каждый день коала съедает около одного килограмма листьев эвкалипта.</a:t>
            </a:r>
          </a:p>
          <a:p>
            <a:pPr algn="just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На вид коала плотный, но он очень ловкий и способен ловко прыгать с ветки на ветку и с одного дерева на другое. Только когда деревья расположены далеко друг от друга, животное спускается на землю. Обычно всю жизнь коала проводит на ветках эвкалипта.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164681"/>
            <a:ext cx="392909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Коала питается только листьями эвкалипта и среди них выбирает наиболее старые, а не молодые. Зоологи обнаружили, что молодые листья содержат сильный яд - синильную кислоту, поэтому животные избегают их есть.</a:t>
            </a:r>
          </a:p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На коале не заводятся паразиты, потому что его мех пахнет эвкалиптом!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Коалы и люди – единственные животные в мире, у которых есть уникальные отпечатки пальцев. Отпечатки пальцев коалы практически невозможно отличить от отпечатков пальцев людей.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3490" name="Picture 2" descr="https://www.infoniac.ru/upload/medialibrary/feb/feb029e1a5781aa77d3f21e15cc0bc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739" y="1214422"/>
            <a:ext cx="8690333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австралийских пустынях ходят больше 750 000 одногорбых диких верблюдов. Это одно из самых больших стад на Земле.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0420" name="Picture 4" descr="https://zooclub.org.ua/assets/files/2015/03/85.jpg"/>
          <p:cNvPicPr>
            <a:picLocks noChangeAspect="1" noChangeArrowheads="1"/>
          </p:cNvPicPr>
          <p:nvPr/>
        </p:nvPicPr>
        <p:blipFill>
          <a:blip r:embed="rId2"/>
          <a:srcRect l="7229" t="20125" r="8734" b="10107"/>
          <a:stretch>
            <a:fillRect/>
          </a:stretch>
        </p:blipFill>
        <p:spPr bwMode="auto">
          <a:xfrm>
            <a:off x="142844" y="928670"/>
            <a:ext cx="8860442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643174" y="142852"/>
            <a:ext cx="3000396" cy="507981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Утконос </a:t>
            </a:r>
          </a:p>
        </p:txBody>
      </p:sp>
      <p:pic>
        <p:nvPicPr>
          <p:cNvPr id="4" name="Picture 2" descr="C:\Users\Татьяна\Pictures\Новая папка (2)\7-900x655.jpg"/>
          <p:cNvPicPr>
            <a:picLocks noChangeAspect="1" noChangeArrowheads="1"/>
          </p:cNvPicPr>
          <p:nvPr/>
        </p:nvPicPr>
        <p:blipFill>
          <a:blip r:embed="rId3" cstate="email"/>
          <a:srcRect l="11000" t="8244" r="8000" b="12061"/>
          <a:stretch>
            <a:fillRect/>
          </a:stretch>
        </p:blipFill>
        <p:spPr bwMode="auto">
          <a:xfrm>
            <a:off x="3000364" y="2428868"/>
            <a:ext cx="6000792" cy="42968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642918"/>
            <a:ext cx="88583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Утконос - совершенно особенное низшее млекопитающее. У него большой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лопаткообразный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 клюв, что придает ему сходство с птицей. Хотя утконос относится к млекопитающим, его самка откладывает яйца, обычно их два, в мягкой пленочной скорлупе, которые и насиживает в гнезде около десяти дней. Детеныши рождаются слепыми, полностью лишенными волосяного покрова, и мать вскармливает их,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643182"/>
            <a:ext cx="26432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ложась на спину, - малыши слизывают молоко, которое выделяется из молочных пор на коже. Когда детеныши достаточно подрастут, мать относит их к воде, чтобы они охотились за мелкими животными.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zoolandy.ru/assets/img/363/%D1%83%D1%82%D0%BA%D0%BE%D0%BD%D0%BE%D1%81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4157" y="4071942"/>
            <a:ext cx="5136999" cy="259222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44" y="142852"/>
            <a:ext cx="87868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Клюв у утконоса широки и плоский, внешне напоминает птичий. У утконоса совсем нет зубов, только на языке два роговых бугорка, которые и служат для измельчения пищи. Утконос перетирает пищу о верхнюю часть клюва, снабженную роговой складкой.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Вход в нору утконос устраивает непосредственно на берегу водоема, в котором обычно проводит время.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Тело утконоса хорошо приспособлено к жизни в воде. Напротив, на суше утконос неуклюж и передвигается с трудом.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Большую часть времени утконос проводит в норе, которую выкапывает поблизости от проточной воды. Ранним утром и поздним вечером животное выходит из норы и не более одного часа занимается охотой на мелких водных животных - личинок, червей, рыбешек и рачков. В воде он передвигается достаточно быстро благодаря обтекаемой форме тела и перепончатым лапам, хорошо приспособленным для плавания.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4276" name="Picture 4" descr="http://dreempics.com/img/picture/Jun/03/0712d2e31e771e2135c9118f3ced3e86/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381916"/>
            <a:ext cx="3357586" cy="2314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5geografiya.net/datas/geografija/ZHivotnye-obitajuschie-v-Avstralii/0025-025-Ekhidna.jpg"/>
          <p:cNvPicPr>
            <a:picLocks noChangeAspect="1" noChangeArrowheads="1"/>
          </p:cNvPicPr>
          <p:nvPr/>
        </p:nvPicPr>
        <p:blipFill>
          <a:blip r:embed="rId3"/>
          <a:srcRect l="2343" t="2083" r="1562" b="7291"/>
          <a:stretch>
            <a:fillRect/>
          </a:stretch>
        </p:blipFill>
        <p:spPr bwMode="auto">
          <a:xfrm>
            <a:off x="12285" y="0"/>
            <a:ext cx="919083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атьяна\Pictures\Новая папка (2)\5571.jpg"/>
          <p:cNvPicPr>
            <a:picLocks noChangeAspect="1" noChangeArrowheads="1"/>
          </p:cNvPicPr>
          <p:nvPr/>
        </p:nvPicPr>
        <p:blipFill>
          <a:blip r:embed="rId2" cstate="email"/>
          <a:srcRect l="8285" t="5419" r="6325"/>
          <a:stretch>
            <a:fillRect/>
          </a:stretch>
        </p:blipFill>
        <p:spPr bwMode="auto">
          <a:xfrm>
            <a:off x="2786050" y="714356"/>
            <a:ext cx="6118026" cy="5630140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0"/>
            <a:ext cx="2286016" cy="64294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err="1" smtClean="0"/>
              <a:t>Кузу</a:t>
            </a:r>
            <a:r>
              <a:rPr lang="ru-RU" dirty="0" smtClean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714356"/>
            <a:ext cx="25717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Тоже ночной сумчатый зверек, живущий преимущественно на деревьях. Обладает цепким хвостом, которым может прочно держаться за ветви деревьев, подобно обезьянам. Питается листьями, цветками и корой, но не брезгует и яйцами птиц. Часто эти зверьки живут поблизости от людей, нередко образуя многочисленные и шумные колонии. 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/>
      </p:sp>
      <p:pic>
        <p:nvPicPr>
          <p:cNvPr id="58370" name="Picture 2" descr="http://900igr.net/up/datas/155558/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Самая длинная в мире стена – не Великая Китайская, а так называемый «Собачий забор», разделяющий австралийский материк на две части, одна из которых является ареалом обитания диких собак динго. Забор был построен, в первую очередь, с целью защитить пастбища Южного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Квинсленда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от прожорливых динго. Он в два раза длиннее Великой Китайской стены.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9634" name="Picture 2" descr="https://www.infoniac.ru/upload/medialibrary/33e/33ed1a69c44c648e28830b54a7848ac7.jpg"/>
          <p:cNvPicPr>
            <a:picLocks noChangeAspect="1" noChangeArrowheads="1"/>
          </p:cNvPicPr>
          <p:nvPr/>
        </p:nvPicPr>
        <p:blipFill>
          <a:blip r:embed="rId2"/>
          <a:srcRect t="12805" r="29687"/>
          <a:stretch>
            <a:fillRect/>
          </a:stretch>
        </p:blipFill>
        <p:spPr bwMode="auto">
          <a:xfrm>
            <a:off x="142844" y="1928802"/>
            <a:ext cx="4286280" cy="4762507"/>
          </a:xfrm>
          <a:prstGeom prst="rect">
            <a:avLst/>
          </a:prstGeom>
          <a:noFill/>
        </p:spPr>
      </p:pic>
      <p:pic>
        <p:nvPicPr>
          <p:cNvPr id="69636" name="Picture 4" descr="https://avatars.mds.yandex.net/get-pdb/202366/a352d12f-424c-4c60-8972-821039862bf4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542076"/>
            <a:ext cx="4381484" cy="3092077"/>
          </a:xfrm>
          <a:prstGeom prst="rect">
            <a:avLst/>
          </a:prstGeom>
          <a:noFill/>
        </p:spPr>
      </p:pic>
      <p:pic>
        <p:nvPicPr>
          <p:cNvPr id="69638" name="Picture 6" descr="https://vokrugsveta.ua/wp-content/uploads/2017/02/dingo3shutterstock_555503845.jpg"/>
          <p:cNvPicPr>
            <a:picLocks noChangeAspect="1" noChangeArrowheads="1"/>
          </p:cNvPicPr>
          <p:nvPr/>
        </p:nvPicPr>
        <p:blipFill>
          <a:blip r:embed="rId4" cstate="print"/>
          <a:srcRect l="6469" t="6466" r="26686"/>
          <a:stretch>
            <a:fillRect/>
          </a:stretch>
        </p:blipFill>
        <p:spPr bwMode="auto">
          <a:xfrm>
            <a:off x="5944588" y="1643051"/>
            <a:ext cx="1913559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0"/>
            <a:ext cx="90011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Многие думают, что столицей Австралии является Сидней. На самом деле это не так — как компромисс между Сиднеем и Мельбурном, столицей была избрана Канберра, находящаяся на расстоянии в 248 километров от Сиднея и 483 километра от Мельбурна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0658" name="Picture 2" descr="канбер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739206" cy="5429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488" y="0"/>
            <a:ext cx="3643338" cy="507981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Страус</a:t>
            </a:r>
            <a:r>
              <a:rPr lang="en-US" dirty="0" smtClean="0"/>
              <a:t> </a:t>
            </a:r>
            <a:r>
              <a:rPr lang="ru-RU" dirty="0" smtClean="0"/>
              <a:t>Эму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2844" y="500042"/>
            <a:ext cx="87868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Эму — крупная птица, внешне очень напоминающая страуса. По этой причине раньше эму называли австралийским страусом и относили к отряду Страусообразных. Однако сейчас доказано, что эму ближе к казуарам.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9" name="Picture 2" descr="C:\Users\Татьяна\Pictures\Новая папка (2)\71984817_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00496" y="1571612"/>
            <a:ext cx="4980371" cy="514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142844" y="1643050"/>
            <a:ext cx="3571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Птица высотой около двух метров, австралийский страус. Живет большими стадами, которые постоянно перемещаются в поисках пищи и воды. Самка эму откладывает большие яйца зеленого цвета, но насиживанием занимается самец.  </a:t>
            </a:r>
            <a:endParaRPr lang="ru-RU" dirty="0">
              <a:latin typeface="+mj-lt"/>
            </a:endParaRPr>
          </a:p>
        </p:txBody>
      </p:sp>
      <p:pic>
        <p:nvPicPr>
          <p:cNvPr id="11" name="Picture 3" descr="C:\Users\Татьяна\Pictures\Новая папка (2)\emu_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5" y="4429132"/>
            <a:ext cx="3616336" cy="226374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rhivurokov.ru/kopilka/uploads/user_file_57374d672d1df/img_user_file_57374d672d1df_3.jpg"/>
          <p:cNvPicPr>
            <a:picLocks noChangeAspect="1" noChangeArrowheads="1"/>
          </p:cNvPicPr>
          <p:nvPr/>
        </p:nvPicPr>
        <p:blipFill>
          <a:blip r:embed="rId3"/>
          <a:srcRect l="4687" t="7291" r="2343" b="520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14282" y="785794"/>
            <a:ext cx="8715436" cy="1285884"/>
          </a:xfrm>
        </p:spPr>
        <p:txBody>
          <a:bodyPr/>
          <a:lstStyle/>
          <a:p>
            <a:pPr algn="just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6 из 10 самых ядовитых видов змей в мире обитают в Австралии. 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Австралийская жестокая змея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 или прибрежный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тайпан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- самая ядовитая змея в мире. Яд от одного укуса может убить 100 людей.</a:t>
            </a:r>
            <a:endParaRPr lang="ru-RU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142852"/>
            <a:ext cx="5257808" cy="579419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Жестокая змея</a:t>
            </a:r>
          </a:p>
        </p:txBody>
      </p:sp>
      <p:pic>
        <p:nvPicPr>
          <p:cNvPr id="60418" name="Picture 2" descr="http://backbreaker.net/wp-content/uploads/2015/11/9171355081_faca1501b9_b.jpg"/>
          <p:cNvPicPr>
            <a:picLocks noChangeAspect="1" noChangeArrowheads="1"/>
          </p:cNvPicPr>
          <p:nvPr/>
        </p:nvPicPr>
        <p:blipFill>
          <a:blip r:embed="rId2"/>
          <a:srcRect l="2016" t="6452" r="11274" b="10074"/>
          <a:stretch>
            <a:fillRect/>
          </a:stretch>
        </p:blipFill>
        <p:spPr bwMode="auto">
          <a:xfrm>
            <a:off x="593799" y="2071678"/>
            <a:ext cx="7978729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Самый крупный вид земляных червей на земле </a:t>
            </a:r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Megascolide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australis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 достигает в длину 1,2 метра.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4514" name="Picture 2" descr="https://www.infoniac.ru/upload/medialibrary/4e0/4e00d0524a4c2d191299a7274bfb52e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857200"/>
            <a:ext cx="8786874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14678" y="1071546"/>
            <a:ext cx="3000396" cy="78263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effectLst/>
              </a:rPr>
              <a:t>Вопросы</a:t>
            </a:r>
            <a:r>
              <a:rPr lang="ru-RU" dirty="0" smtClean="0"/>
              <a:t>: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857364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Кто такие - аборигены?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Кто изображён на гербе Австралии?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Какая птица самая большая в мире?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Кто «носит» на животе сумку?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Чем отличаются австралийские животные от других?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Вот такой красивый, необыкновенно загадочный и опасный материк Австралия.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  <p:bldP spid="6553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928926" y="0"/>
            <a:ext cx="2786082" cy="771542"/>
          </a:xfrm>
        </p:spPr>
        <p:txBody>
          <a:bodyPr/>
          <a:lstStyle/>
          <a:p>
            <a:pPr eaLnBrk="1" hangingPunct="1">
              <a:defRPr/>
            </a:pPr>
            <a:r>
              <a:rPr lang="ru-RU" sz="5100" dirty="0" smtClean="0">
                <a:effectLst/>
              </a:rPr>
              <a:t>Загадки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714356"/>
            <a:ext cx="5357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Он полётам не обучен, 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Зато в беге – самый лучший. 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От любой большой проблемы 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Убегает страус … (Эму)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14810" y="1643050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Он с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кармашечком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  родился.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И кармашек  пригодился.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Лихо скачет поутру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Наш весёлый … (Кенгуру)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27146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Мишка белый — к полюсу. 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Мишка бурый — по лесу. 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Этот — сел на эвкалипт, 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Листья ест и много спит. Ответ: Коала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40005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Колючий зверь, яйцо снесёт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И в сумке кожаной несёт.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Он без зубов, он безобидный,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Ест муравьёв, зовут (ехидна)                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5429264"/>
            <a:ext cx="7858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В австралийских  водоёмах чувствует себя как дома.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Плоский хвост и нос утиный, пищу ищет себе в тине.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Мне ответьте на вопрос: дети, это ... (Утконос)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Мельбурн"/>
          <p:cNvPicPr>
            <a:picLocks noChangeAspect="1" noChangeArrowheads="1"/>
          </p:cNvPicPr>
          <p:nvPr/>
        </p:nvPicPr>
        <p:blipFill>
          <a:blip r:embed="rId3"/>
          <a:srcRect l="3125" t="3315" r="4687" b="2417"/>
          <a:stretch>
            <a:fillRect/>
          </a:stretch>
        </p:blipFill>
        <p:spPr bwMode="auto">
          <a:xfrm>
            <a:off x="142844" y="104106"/>
            <a:ext cx="8858312" cy="661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Символ Сиднея и Австралии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—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hlinkClick r:id="rId2"/>
              </a:rPr>
              <a:t>Сиднейская опера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 — один из самых выдающихся и узнаваемых оперных театров мира. Удивительна также конструкция и история этого сооружения.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1682" name="Picture 2" descr="сиднейская опера"/>
          <p:cNvPicPr>
            <a:picLocks noChangeAspect="1" noChangeArrowheads="1"/>
          </p:cNvPicPr>
          <p:nvPr/>
        </p:nvPicPr>
        <p:blipFill>
          <a:blip r:embed="rId3"/>
          <a:srcRect l="4323" t="11463" r="576"/>
          <a:stretch>
            <a:fillRect/>
          </a:stretch>
        </p:blipFill>
        <p:spPr bwMode="auto">
          <a:xfrm>
            <a:off x="214282" y="1000108"/>
            <a:ext cx="8728315" cy="57197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ds04.infourok.ru/uploads/ex/12a0/0000fcff-74d3bdbd/img101.jpg"/>
          <p:cNvPicPr>
            <a:picLocks noChangeAspect="1" noChangeArrowheads="1"/>
          </p:cNvPicPr>
          <p:nvPr/>
        </p:nvPicPr>
        <p:blipFill>
          <a:blip r:embed="rId3"/>
          <a:srcRect t="15625"/>
          <a:stretch>
            <a:fillRect/>
          </a:stretch>
        </p:blipFill>
        <p:spPr bwMode="auto">
          <a:xfrm>
            <a:off x="142844" y="928670"/>
            <a:ext cx="8858312" cy="582219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Австралийцы по законодательству обязаны голосовать на выборах. Австралийскому гражданину, не явившемуся на выборы без уважительной причины, грозит штраф.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/>
          <a:srcRect l="24636" t="15650" r="49509" b="78952"/>
          <a:stretch>
            <a:fillRect/>
          </a:stretch>
        </p:blipFill>
        <p:spPr bwMode="auto">
          <a:xfrm>
            <a:off x="2714612" y="214290"/>
            <a:ext cx="35719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/>
          <a:srcRect l="16810" t="23968" r="39236" b="73033"/>
          <a:stretch>
            <a:fillRect/>
          </a:stretch>
        </p:blipFill>
        <p:spPr bwMode="auto">
          <a:xfrm>
            <a:off x="1571604" y="1214422"/>
            <a:ext cx="607223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 l="6020" t="31845" r="29765" b="29765"/>
          <a:stretch>
            <a:fillRect/>
          </a:stretch>
        </p:blipFill>
        <p:spPr bwMode="auto">
          <a:xfrm>
            <a:off x="142844" y="2143116"/>
            <a:ext cx="887130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Австралия – самый сухой населенный континент на Земле. Одна треть Австралии – это пустыня, остальная часть тоже довольно засушливая.</a:t>
            </a:r>
          </a:p>
        </p:txBody>
      </p:sp>
      <p:pic>
        <p:nvPicPr>
          <p:cNvPr id="58370" name="Picture 2" descr="https://www.infoniac.ru/upload/medialibrary/d33/d33cdb790afeec04ab13f33c756d93d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1146267"/>
            <a:ext cx="8858313" cy="5587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142852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Австралийских Снежных горах ежегодно выпадает больше снега, чем в швейцарских Альпах.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9394" name="Picture 2" descr="https://www.infoniac.ru/upload/medialibrary/dd4/dd4cecfbd64b1f6dc80336259aad440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75682"/>
            <a:ext cx="8858312" cy="5729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клон">
  <a:themeElements>
    <a:clrScheme name="Склон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Склон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лон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942</TotalTime>
  <Words>1501</Words>
  <Application>Microsoft Office PowerPoint</Application>
  <PresentationFormat>Экран (4:3)</PresentationFormat>
  <Paragraphs>76</Paragraphs>
  <Slides>35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Склон</vt:lpstr>
      <vt:lpstr>                           МБДОУ «Детский сад №78 комбинированного вида с татарским языком воспитания и обучения» Авиастроительного района г.Казани  Неделя «Путешествие в Австралию»  Развитие речи на тему «Путешествие в Австралию»   Подготовительная к школе группа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Население</vt:lpstr>
      <vt:lpstr>Слайд 13</vt:lpstr>
      <vt:lpstr>Слайд 14</vt:lpstr>
      <vt:lpstr>Слайд 15</vt:lpstr>
      <vt:lpstr>Слайд 16</vt:lpstr>
      <vt:lpstr>Кенгуру</vt:lpstr>
      <vt:lpstr>Слайд 18</vt:lpstr>
      <vt:lpstr>Слайд 19</vt:lpstr>
      <vt:lpstr>Коала</vt:lpstr>
      <vt:lpstr>Слайд 21</vt:lpstr>
      <vt:lpstr>Слайд 22</vt:lpstr>
      <vt:lpstr>Слайд 23</vt:lpstr>
      <vt:lpstr>Утконос </vt:lpstr>
      <vt:lpstr>Слайд 25</vt:lpstr>
      <vt:lpstr>Слайд 26</vt:lpstr>
      <vt:lpstr>Кузу </vt:lpstr>
      <vt:lpstr>Слайд 28</vt:lpstr>
      <vt:lpstr>Слайд 29</vt:lpstr>
      <vt:lpstr>Страус Эму</vt:lpstr>
      <vt:lpstr>Слайд 31</vt:lpstr>
      <vt:lpstr>Жестокая змея</vt:lpstr>
      <vt:lpstr>Слайд 33</vt:lpstr>
      <vt:lpstr>Вопросы:</vt:lpstr>
      <vt:lpstr>Загадки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Животный мир Австралии</dc:title>
  <dc:creator>Надя</dc:creator>
  <cp:lastModifiedBy>Пользователь Windows</cp:lastModifiedBy>
  <cp:revision>72</cp:revision>
  <dcterms:created xsi:type="dcterms:W3CDTF">2008-04-18T10:45:54Z</dcterms:created>
  <dcterms:modified xsi:type="dcterms:W3CDTF">2020-05-04T08:49:26Z</dcterms:modified>
</cp:coreProperties>
</file>